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194923" y="2244178"/>
            <a:ext cx="8929533" cy="5874845"/>
          </a:xfrm>
          <a:prstGeom prst="rect">
            <a:avLst/>
          </a:prstGeom>
        </p:spPr>
        <p:txBody>
          <a:bodyPr anchor="t" rtlCol="false" tIns="0" lIns="0" bIns="0" rIns="0">
            <a:spAutoFit/>
          </a:bodyPr>
          <a:lstStyle/>
          <a:p>
            <a:pPr>
              <a:lnSpc>
                <a:spcPts val="8934"/>
              </a:lnSpc>
            </a:pPr>
            <a:r>
              <a:rPr lang="en-US" sz="9306">
                <a:solidFill>
                  <a:srgbClr val="1C5739"/>
                </a:solidFill>
                <a:latin typeface="Codec Pro ExtraBold"/>
              </a:rPr>
              <a:t>Image Recognition with IBM Cloud Visual Recognition</a:t>
            </a:r>
          </a:p>
        </p:txBody>
      </p:sp>
      <p:sp>
        <p:nvSpPr>
          <p:cNvPr name="Freeform 14" id="14"/>
          <p:cNvSpPr/>
          <p:nvPr/>
        </p:nvSpPr>
        <p:spPr>
          <a:xfrm flipH="false" flipV="false" rot="0">
            <a:off x="11981706" y="834546"/>
            <a:ext cx="4889857" cy="7884596"/>
          </a:xfrm>
          <a:custGeom>
            <a:avLst/>
            <a:gdLst/>
            <a:ahLst/>
            <a:cxnLst/>
            <a:rect r="r" b="b" t="t" l="l"/>
            <a:pathLst>
              <a:path h="7884596" w="4889857">
                <a:moveTo>
                  <a:pt x="0" y="0"/>
                </a:moveTo>
                <a:lnTo>
                  <a:pt x="4889856" y="0"/>
                </a:lnTo>
                <a:lnTo>
                  <a:pt x="4889856" y="7884595"/>
                </a:lnTo>
                <a:lnTo>
                  <a:pt x="0" y="7884595"/>
                </a:lnTo>
                <a:lnTo>
                  <a:pt x="0" y="0"/>
                </a:lnTo>
                <a:close/>
              </a:path>
            </a:pathLst>
          </a:custGeom>
          <a:blipFill>
            <a:blip r:embed="rId6"/>
            <a:stretch>
              <a:fillRect l="0" t="-897" r="-9424" b="-89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3508992"/>
            <a:ext cx="1400485" cy="4102551"/>
            <a:chOff x="0" y="0"/>
            <a:chExt cx="368852" cy="1080507"/>
          </a:xfrm>
        </p:grpSpPr>
        <p:sp>
          <p:nvSpPr>
            <p:cNvPr name="Freeform 3" id="3"/>
            <p:cNvSpPr/>
            <p:nvPr/>
          </p:nvSpPr>
          <p:spPr>
            <a:xfrm flipH="false" flipV="false" rot="0">
              <a:off x="0" y="0"/>
              <a:ext cx="368852" cy="1080507"/>
            </a:xfrm>
            <a:custGeom>
              <a:avLst/>
              <a:gdLst/>
              <a:ahLst/>
              <a:cxnLst/>
              <a:rect r="r" b="b" t="t" l="l"/>
              <a:pathLst>
                <a:path h="1080507" w="368852">
                  <a:moveTo>
                    <a:pt x="0" y="0"/>
                  </a:moveTo>
                  <a:lnTo>
                    <a:pt x="368852" y="0"/>
                  </a:lnTo>
                  <a:lnTo>
                    <a:pt x="368852" y="1080507"/>
                  </a:lnTo>
                  <a:lnTo>
                    <a:pt x="0" y="1080507"/>
                  </a:lnTo>
                  <a:close/>
                </a:path>
              </a:pathLst>
            </a:custGeom>
            <a:solidFill>
              <a:srgbClr val="1C5739"/>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778095" y="0"/>
            <a:ext cx="1509905" cy="10287000"/>
            <a:chOff x="0" y="0"/>
            <a:chExt cx="397670" cy="2709333"/>
          </a:xfrm>
        </p:grpSpPr>
        <p:sp>
          <p:nvSpPr>
            <p:cNvPr name="Freeform 9" id="9"/>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44316" y="5000518"/>
            <a:ext cx="5120188" cy="5222049"/>
          </a:xfrm>
          <a:custGeom>
            <a:avLst/>
            <a:gdLst/>
            <a:ahLst/>
            <a:cxnLst/>
            <a:rect r="r" b="b" t="t" l="l"/>
            <a:pathLst>
              <a:path h="5222049" w="5120188">
                <a:moveTo>
                  <a:pt x="0" y="0"/>
                </a:moveTo>
                <a:lnTo>
                  <a:pt x="5120188" y="0"/>
                </a:lnTo>
                <a:lnTo>
                  <a:pt x="5120188" y="5222049"/>
                </a:lnTo>
                <a:lnTo>
                  <a:pt x="0" y="5222049"/>
                </a:lnTo>
                <a:lnTo>
                  <a:pt x="0" y="0"/>
                </a:lnTo>
                <a:close/>
              </a:path>
            </a:pathLst>
          </a:custGeom>
          <a:blipFill>
            <a:blip r:embed="rId4"/>
            <a:stretch>
              <a:fillRect l="-42549" t="0" r="-39574" b="0"/>
            </a:stretch>
          </a:blipFill>
        </p:spPr>
      </p:sp>
      <p:sp>
        <p:nvSpPr>
          <p:cNvPr name="TextBox 14" id="14"/>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6" id="16"/>
          <p:cNvSpPr txBox="true"/>
          <p:nvPr/>
        </p:nvSpPr>
        <p:spPr>
          <a:xfrm rot="0">
            <a:off x="4024659" y="488524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7" id="17"/>
          <p:cNvSpPr txBox="true"/>
          <p:nvPr/>
        </p:nvSpPr>
        <p:spPr>
          <a:xfrm rot="0">
            <a:off x="4044260" y="5777888"/>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8" id="18"/>
          <p:cNvSpPr txBox="true"/>
          <p:nvPr/>
        </p:nvSpPr>
        <p:spPr>
          <a:xfrm rot="0">
            <a:off x="4024659" y="667053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9" id="19"/>
          <p:cNvSpPr txBox="true"/>
          <p:nvPr/>
        </p:nvSpPr>
        <p:spPr>
          <a:xfrm rot="0">
            <a:off x="5400737" y="4108305"/>
            <a:ext cx="6076629" cy="495130"/>
          </a:xfrm>
          <a:prstGeom prst="rect">
            <a:avLst/>
          </a:prstGeom>
        </p:spPr>
        <p:txBody>
          <a:bodyPr anchor="t" rtlCol="false" tIns="0" lIns="0" bIns="0" rIns="0">
            <a:spAutoFit/>
          </a:bodyPr>
          <a:lstStyle/>
          <a:p>
            <a:pPr>
              <a:lnSpc>
                <a:spcPts val="4035"/>
              </a:lnSpc>
            </a:pPr>
            <a:r>
              <a:rPr lang="en-US" sz="2924" spc="286">
                <a:solidFill>
                  <a:srgbClr val="231F20"/>
                </a:solidFill>
                <a:latin typeface="Open Sauce"/>
              </a:rPr>
              <a:t>Problem Statement</a:t>
            </a:r>
          </a:p>
        </p:txBody>
      </p:sp>
      <p:sp>
        <p:nvSpPr>
          <p:cNvPr name="TextBox 20" id="20"/>
          <p:cNvSpPr txBox="true"/>
          <p:nvPr/>
        </p:nvSpPr>
        <p:spPr>
          <a:xfrm rot="0">
            <a:off x="5400737" y="5065137"/>
            <a:ext cx="5790503" cy="495130"/>
          </a:xfrm>
          <a:prstGeom prst="rect">
            <a:avLst/>
          </a:prstGeom>
        </p:spPr>
        <p:txBody>
          <a:bodyPr anchor="t" rtlCol="false" tIns="0" lIns="0" bIns="0" rIns="0">
            <a:spAutoFit/>
          </a:bodyPr>
          <a:lstStyle/>
          <a:p>
            <a:pPr algn="l" marL="0" indent="0" lvl="0">
              <a:lnSpc>
                <a:spcPts val="4035"/>
              </a:lnSpc>
              <a:spcBef>
                <a:spcPct val="0"/>
              </a:spcBef>
            </a:pPr>
            <a:r>
              <a:rPr lang="en-US" sz="2924" spc="286">
                <a:solidFill>
                  <a:srgbClr val="231F20"/>
                </a:solidFill>
                <a:latin typeface="Open Sauce"/>
              </a:rPr>
              <a:t>Design thinking</a:t>
            </a:r>
          </a:p>
        </p:txBody>
      </p:sp>
      <p:sp>
        <p:nvSpPr>
          <p:cNvPr name="TextBox 21" id="21"/>
          <p:cNvSpPr txBox="true"/>
          <p:nvPr/>
        </p:nvSpPr>
        <p:spPr>
          <a:xfrm rot="0">
            <a:off x="5400737" y="5822613"/>
            <a:ext cx="6076629" cy="495130"/>
          </a:xfrm>
          <a:prstGeom prst="rect">
            <a:avLst/>
          </a:prstGeom>
        </p:spPr>
        <p:txBody>
          <a:bodyPr anchor="t" rtlCol="false" tIns="0" lIns="0" bIns="0" rIns="0">
            <a:spAutoFit/>
          </a:bodyPr>
          <a:lstStyle/>
          <a:p>
            <a:pPr algn="l" marL="0" indent="0" lvl="0">
              <a:lnSpc>
                <a:spcPts val="4035"/>
              </a:lnSpc>
              <a:spcBef>
                <a:spcPct val="0"/>
              </a:spcBef>
            </a:pPr>
            <a:r>
              <a:rPr lang="en-US" sz="2924" spc="286">
                <a:solidFill>
                  <a:srgbClr val="231F20"/>
                </a:solidFill>
                <a:latin typeface="Open Sauce"/>
              </a:rPr>
              <a:t>Problem solving statement</a:t>
            </a:r>
          </a:p>
        </p:txBody>
      </p:sp>
      <p:sp>
        <p:nvSpPr>
          <p:cNvPr name="TextBox 22" id="22"/>
          <p:cNvSpPr txBox="true"/>
          <p:nvPr/>
        </p:nvSpPr>
        <p:spPr>
          <a:xfrm rot="0">
            <a:off x="5400737" y="6813681"/>
            <a:ext cx="6076629" cy="495130"/>
          </a:xfrm>
          <a:prstGeom prst="rect">
            <a:avLst/>
          </a:prstGeom>
        </p:spPr>
        <p:txBody>
          <a:bodyPr anchor="t" rtlCol="false" tIns="0" lIns="0" bIns="0" rIns="0">
            <a:spAutoFit/>
          </a:bodyPr>
          <a:lstStyle/>
          <a:p>
            <a:pPr algn="l" marL="0" indent="0" lvl="0">
              <a:lnSpc>
                <a:spcPts val="4035"/>
              </a:lnSpc>
              <a:spcBef>
                <a:spcPct val="0"/>
              </a:spcBef>
            </a:pPr>
            <a:r>
              <a:rPr lang="en-US" sz="2924" spc="286">
                <a:solidFill>
                  <a:srgbClr val="231F20"/>
                </a:solidFill>
                <a:latin typeface="Open Sauce"/>
              </a:rPr>
              <a:t>Advantages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44260" y="1028700"/>
            <a:ext cx="1011255" cy="736954"/>
            <a:chOff x="0" y="0"/>
            <a:chExt cx="266339" cy="194095"/>
          </a:xfrm>
        </p:grpSpPr>
        <p:sp>
          <p:nvSpPr>
            <p:cNvPr name="Freeform 3" id="3"/>
            <p:cNvSpPr/>
            <p:nvPr/>
          </p:nvSpPr>
          <p:spPr>
            <a:xfrm flipH="false" flipV="false" rot="0">
              <a:off x="0" y="0"/>
              <a:ext cx="266339" cy="194095"/>
            </a:xfrm>
            <a:custGeom>
              <a:avLst/>
              <a:gdLst/>
              <a:ahLst/>
              <a:cxnLst/>
              <a:rect r="r" b="b" t="t" l="l"/>
              <a:pathLst>
                <a:path h="194095" w="266339">
                  <a:moveTo>
                    <a:pt x="0" y="0"/>
                  </a:moveTo>
                  <a:lnTo>
                    <a:pt x="266339" y="0"/>
                  </a:lnTo>
                  <a:lnTo>
                    <a:pt x="266339" y="194095"/>
                  </a:lnTo>
                  <a:lnTo>
                    <a:pt x="0" y="194095"/>
                  </a:lnTo>
                  <a:close/>
                </a:path>
              </a:pathLst>
            </a:custGeom>
            <a:solidFill>
              <a:srgbClr val="1C5739"/>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778095" y="0"/>
            <a:ext cx="1509905" cy="10287000"/>
            <a:chOff x="0" y="0"/>
            <a:chExt cx="397670" cy="2709333"/>
          </a:xfrm>
        </p:grpSpPr>
        <p:sp>
          <p:nvSpPr>
            <p:cNvPr name="Freeform 9" id="9"/>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675281" y="6501520"/>
            <a:ext cx="6803534" cy="3785480"/>
          </a:xfrm>
          <a:custGeom>
            <a:avLst/>
            <a:gdLst/>
            <a:ahLst/>
            <a:cxnLst/>
            <a:rect r="r" b="b" t="t" l="l"/>
            <a:pathLst>
              <a:path h="3785480" w="6803534">
                <a:moveTo>
                  <a:pt x="0" y="0"/>
                </a:moveTo>
                <a:lnTo>
                  <a:pt x="6803534" y="0"/>
                </a:lnTo>
                <a:lnTo>
                  <a:pt x="6803534" y="3785480"/>
                </a:lnTo>
                <a:lnTo>
                  <a:pt x="0" y="3785480"/>
                </a:lnTo>
                <a:lnTo>
                  <a:pt x="0" y="0"/>
                </a:lnTo>
                <a:close/>
              </a:path>
            </a:pathLst>
          </a:custGeom>
          <a:blipFill>
            <a:blip r:embed="rId4"/>
            <a:stretch>
              <a:fillRect l="0" t="0" r="0" b="0"/>
            </a:stretch>
          </a:blipFill>
        </p:spPr>
      </p:sp>
      <p:sp>
        <p:nvSpPr>
          <p:cNvPr name="TextBox 14" id="14"/>
          <p:cNvSpPr txBox="true"/>
          <p:nvPr/>
        </p:nvSpPr>
        <p:spPr>
          <a:xfrm rot="0">
            <a:off x="3096456" y="2732202"/>
            <a:ext cx="9549736" cy="5897880"/>
          </a:xfrm>
          <a:prstGeom prst="rect">
            <a:avLst/>
          </a:prstGeom>
        </p:spPr>
        <p:txBody>
          <a:bodyPr anchor="t" rtlCol="false" tIns="0" lIns="0" bIns="0" rIns="0">
            <a:spAutoFit/>
          </a:bodyPr>
          <a:lstStyle/>
          <a:p>
            <a:pPr marL="777232" indent="-388616" lvl="1">
              <a:lnSpc>
                <a:spcPts val="4679"/>
              </a:lnSpc>
              <a:buFont typeface="Arial"/>
              <a:buChar char="•"/>
            </a:pPr>
            <a:r>
              <a:rPr lang="en-US" sz="3599">
                <a:solidFill>
                  <a:srgbClr val="000000"/>
                </a:solidFill>
                <a:latin typeface="Open Sauce"/>
              </a:rPr>
              <a:t>The problem at hand is to develop an advanced image recognition system using IBM Visual Recognition technology. </a:t>
            </a:r>
          </a:p>
          <a:p>
            <a:pPr marL="777232" indent="-388616" lvl="1">
              <a:lnSpc>
                <a:spcPts val="4679"/>
              </a:lnSpc>
              <a:buFont typeface="Arial"/>
              <a:buChar char="•"/>
            </a:pPr>
            <a:r>
              <a:rPr lang="en-US" sz="3599">
                <a:solidFill>
                  <a:srgbClr val="000000"/>
                </a:solidFill>
                <a:latin typeface="Open Sauce"/>
              </a:rPr>
              <a:t>This system should be capable of accurately classifying and identifying objects or concepts within images across various domains and applications.</a:t>
            </a:r>
          </a:p>
          <a:p>
            <a:pPr>
              <a:lnSpc>
                <a:spcPts val="4679"/>
              </a:lnSpc>
            </a:pPr>
          </a:p>
        </p:txBody>
      </p:sp>
      <p:sp>
        <p:nvSpPr>
          <p:cNvPr name="TextBox 15" id="15"/>
          <p:cNvSpPr txBox="true"/>
          <p:nvPr/>
        </p:nvSpPr>
        <p:spPr>
          <a:xfrm rot="0">
            <a:off x="4044260" y="1064342"/>
            <a:ext cx="1011255" cy="784591"/>
          </a:xfrm>
          <a:prstGeom prst="rect">
            <a:avLst/>
          </a:prstGeom>
        </p:spPr>
        <p:txBody>
          <a:bodyPr anchor="t" rtlCol="false" tIns="0" lIns="0" bIns="0" rIns="0">
            <a:spAutoFit/>
          </a:bodyPr>
          <a:lstStyle/>
          <a:p>
            <a:pPr algn="ctr">
              <a:lnSpc>
                <a:spcPts val="5531"/>
              </a:lnSpc>
            </a:pPr>
            <a:r>
              <a:rPr lang="en-US" sz="4609" spc="377">
                <a:solidFill>
                  <a:srgbClr val="FFFFFF"/>
                </a:solidFill>
                <a:latin typeface="Codec Pro ExtraBold Italics"/>
              </a:rPr>
              <a:t>01</a:t>
            </a:r>
          </a:p>
        </p:txBody>
      </p:sp>
      <p:sp>
        <p:nvSpPr>
          <p:cNvPr name="TextBox 16" id="16"/>
          <p:cNvSpPr txBox="true"/>
          <p:nvPr/>
        </p:nvSpPr>
        <p:spPr>
          <a:xfrm rot="0">
            <a:off x="5260235" y="1012071"/>
            <a:ext cx="6091476" cy="703537"/>
          </a:xfrm>
          <a:prstGeom prst="rect">
            <a:avLst/>
          </a:prstGeom>
        </p:spPr>
        <p:txBody>
          <a:bodyPr anchor="t" rtlCol="false" tIns="0" lIns="0" bIns="0" rIns="0">
            <a:spAutoFit/>
          </a:bodyPr>
          <a:lstStyle/>
          <a:p>
            <a:pPr>
              <a:lnSpc>
                <a:spcPts val="5829"/>
              </a:lnSpc>
            </a:pPr>
            <a:r>
              <a:rPr lang="en-US" sz="4224" spc="413">
                <a:solidFill>
                  <a:srgbClr val="1C5739"/>
                </a:solidFill>
                <a:latin typeface="Open Sauce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44260" y="1028700"/>
            <a:ext cx="1011255" cy="736954"/>
            <a:chOff x="0" y="0"/>
            <a:chExt cx="266339" cy="194095"/>
          </a:xfrm>
        </p:grpSpPr>
        <p:sp>
          <p:nvSpPr>
            <p:cNvPr name="Freeform 3" id="3"/>
            <p:cNvSpPr/>
            <p:nvPr/>
          </p:nvSpPr>
          <p:spPr>
            <a:xfrm flipH="false" flipV="false" rot="0">
              <a:off x="0" y="0"/>
              <a:ext cx="266339" cy="194095"/>
            </a:xfrm>
            <a:custGeom>
              <a:avLst/>
              <a:gdLst/>
              <a:ahLst/>
              <a:cxnLst/>
              <a:rect r="r" b="b" t="t" l="l"/>
              <a:pathLst>
                <a:path h="194095" w="266339">
                  <a:moveTo>
                    <a:pt x="0" y="0"/>
                  </a:moveTo>
                  <a:lnTo>
                    <a:pt x="266339" y="0"/>
                  </a:lnTo>
                  <a:lnTo>
                    <a:pt x="266339" y="194095"/>
                  </a:lnTo>
                  <a:lnTo>
                    <a:pt x="0" y="194095"/>
                  </a:lnTo>
                  <a:close/>
                </a:path>
              </a:pathLst>
            </a:custGeom>
            <a:solidFill>
              <a:srgbClr val="1C5739"/>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778095" y="0"/>
            <a:ext cx="1509905" cy="10287000"/>
            <a:chOff x="0" y="0"/>
            <a:chExt cx="397670" cy="2709333"/>
          </a:xfrm>
        </p:grpSpPr>
        <p:sp>
          <p:nvSpPr>
            <p:cNvPr name="Freeform 9" id="9"/>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044260" y="1064342"/>
            <a:ext cx="1011255" cy="784591"/>
          </a:xfrm>
          <a:prstGeom prst="rect">
            <a:avLst/>
          </a:prstGeom>
        </p:spPr>
        <p:txBody>
          <a:bodyPr anchor="t" rtlCol="false" tIns="0" lIns="0" bIns="0" rIns="0">
            <a:spAutoFit/>
          </a:bodyPr>
          <a:lstStyle/>
          <a:p>
            <a:pPr algn="ctr">
              <a:lnSpc>
                <a:spcPts val="5531"/>
              </a:lnSpc>
            </a:pPr>
            <a:r>
              <a:rPr lang="en-US" sz="4609" spc="377">
                <a:solidFill>
                  <a:srgbClr val="FFFFFF"/>
                </a:solidFill>
                <a:latin typeface="Codec Pro ExtraBold Italics"/>
              </a:rPr>
              <a:t>02</a:t>
            </a:r>
          </a:p>
        </p:txBody>
      </p:sp>
      <p:sp>
        <p:nvSpPr>
          <p:cNvPr name="TextBox 13" id="13"/>
          <p:cNvSpPr txBox="true"/>
          <p:nvPr/>
        </p:nvSpPr>
        <p:spPr>
          <a:xfrm rot="0">
            <a:off x="5260235" y="1012071"/>
            <a:ext cx="5037297" cy="703537"/>
          </a:xfrm>
          <a:prstGeom prst="rect">
            <a:avLst/>
          </a:prstGeom>
        </p:spPr>
        <p:txBody>
          <a:bodyPr anchor="t" rtlCol="false" tIns="0" lIns="0" bIns="0" rIns="0">
            <a:spAutoFit/>
          </a:bodyPr>
          <a:lstStyle/>
          <a:p>
            <a:pPr>
              <a:lnSpc>
                <a:spcPts val="5829"/>
              </a:lnSpc>
            </a:pPr>
            <a:r>
              <a:rPr lang="en-US" sz="4224" spc="413">
                <a:solidFill>
                  <a:srgbClr val="1C5739"/>
                </a:solidFill>
                <a:latin typeface="Open Sauce Bold"/>
              </a:rPr>
              <a:t>Design Thinking</a:t>
            </a:r>
          </a:p>
        </p:txBody>
      </p:sp>
      <p:sp>
        <p:nvSpPr>
          <p:cNvPr name="Freeform 14" id="14"/>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634040" y="2742004"/>
            <a:ext cx="12960756" cy="6516296"/>
          </a:xfrm>
          <a:prstGeom prst="rect">
            <a:avLst/>
          </a:prstGeom>
        </p:spPr>
        <p:txBody>
          <a:bodyPr anchor="t" rtlCol="false" tIns="0" lIns="0" bIns="0" rIns="0">
            <a:spAutoFit/>
          </a:bodyPr>
          <a:lstStyle/>
          <a:p>
            <a:pPr marL="604677" indent="-302339" lvl="1">
              <a:lnSpc>
                <a:spcPts val="3640"/>
              </a:lnSpc>
              <a:buFont typeface="Arial"/>
              <a:buChar char="•"/>
            </a:pPr>
            <a:r>
              <a:rPr lang="en-US" sz="2800">
                <a:solidFill>
                  <a:srgbClr val="000000"/>
                </a:solidFill>
                <a:latin typeface="Open Sauce Bold"/>
              </a:rPr>
              <a:t>Create an IBM Cloud Account:</a:t>
            </a:r>
            <a:r>
              <a:rPr lang="en-US" sz="2800">
                <a:solidFill>
                  <a:srgbClr val="000000"/>
                </a:solidFill>
                <a:latin typeface="Open Sauce"/>
              </a:rPr>
              <a:t> If you don't have one, sign up for an IBM Cloud account.</a:t>
            </a:r>
          </a:p>
          <a:p>
            <a:pPr>
              <a:lnSpc>
                <a:spcPts val="3640"/>
              </a:lnSpc>
            </a:pPr>
          </a:p>
          <a:p>
            <a:pPr marL="604677" indent="-302339" lvl="1">
              <a:lnSpc>
                <a:spcPts val="3640"/>
              </a:lnSpc>
              <a:buFont typeface="Arial"/>
              <a:buChar char="•"/>
            </a:pPr>
            <a:r>
              <a:rPr lang="en-US" sz="2800">
                <a:solidFill>
                  <a:srgbClr val="000000"/>
                </a:solidFill>
                <a:latin typeface="Open Sauce Bold"/>
              </a:rPr>
              <a:t>Set Up Visual Recognition: </a:t>
            </a:r>
            <a:r>
              <a:rPr lang="en-US" sz="2800">
                <a:solidFill>
                  <a:srgbClr val="000000"/>
                </a:solidFill>
                <a:latin typeface="Open Sauce"/>
              </a:rPr>
              <a:t>Create a Visual Recognition service instance in your IBM Cloud account.</a:t>
            </a:r>
          </a:p>
          <a:p>
            <a:pPr>
              <a:lnSpc>
                <a:spcPts val="3640"/>
              </a:lnSpc>
            </a:pPr>
          </a:p>
          <a:p>
            <a:pPr marL="604677" indent="-302339" lvl="1">
              <a:lnSpc>
                <a:spcPts val="3640"/>
              </a:lnSpc>
              <a:buFont typeface="Arial"/>
              <a:buChar char="•"/>
            </a:pPr>
            <a:r>
              <a:rPr lang="en-US" sz="2800">
                <a:solidFill>
                  <a:srgbClr val="000000"/>
                </a:solidFill>
                <a:latin typeface="Open Sauce"/>
              </a:rPr>
              <a:t>Collect and Prepare Data:</a:t>
            </a:r>
            <a:r>
              <a:rPr lang="en-US" sz="2800">
                <a:solidFill>
                  <a:srgbClr val="000000"/>
                </a:solidFill>
                <a:latin typeface="Open Sauce"/>
              </a:rPr>
              <a:t> Gather a dataset of images that you want to classify or analyze. Make sure you have labeled examples for training.</a:t>
            </a:r>
          </a:p>
          <a:p>
            <a:pPr>
              <a:lnSpc>
                <a:spcPts val="3640"/>
              </a:lnSpc>
            </a:pPr>
          </a:p>
          <a:p>
            <a:pPr marL="604677" indent="-302339" lvl="1">
              <a:lnSpc>
                <a:spcPts val="3640"/>
              </a:lnSpc>
              <a:buFont typeface="Arial"/>
              <a:buChar char="•"/>
            </a:pPr>
            <a:r>
              <a:rPr lang="en-US" sz="2800">
                <a:solidFill>
                  <a:srgbClr val="000000"/>
                </a:solidFill>
                <a:latin typeface="Open Sauce Bold"/>
              </a:rPr>
              <a:t>Train Your Model:</a:t>
            </a:r>
            <a:r>
              <a:rPr lang="en-US" sz="2800">
                <a:solidFill>
                  <a:srgbClr val="000000"/>
                </a:solidFill>
                <a:latin typeface="Open Sauce"/>
              </a:rPr>
              <a:t> Use the Visual Recognition service to train your model using your dataset. IBM Visual Recognition uses machine learning algorithms to learn from the labeled data.</a:t>
            </a:r>
          </a:p>
          <a:p>
            <a:pPr>
              <a:lnSpc>
                <a:spcPts val="4002"/>
              </a:lnSpc>
            </a:pPr>
          </a:p>
          <a:p>
            <a:pPr>
              <a:lnSpc>
                <a:spcPts val="426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6778095" y="0"/>
            <a:ext cx="1509905" cy="10287000"/>
            <a:chOff x="0" y="0"/>
            <a:chExt cx="397670" cy="2709333"/>
          </a:xfrm>
        </p:grpSpPr>
        <p:sp>
          <p:nvSpPr>
            <p:cNvPr name="Freeform 6" id="6"/>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93204" y="1291370"/>
            <a:ext cx="12899862" cy="8540171"/>
          </a:xfrm>
          <a:prstGeom prst="rect">
            <a:avLst/>
          </a:prstGeom>
        </p:spPr>
        <p:txBody>
          <a:bodyPr anchor="t" rtlCol="false" tIns="0" lIns="0" bIns="0" rIns="0">
            <a:spAutoFit/>
          </a:bodyPr>
          <a:lstStyle/>
          <a:p>
            <a:pPr>
              <a:lnSpc>
                <a:spcPts val="3205"/>
              </a:lnSpc>
            </a:pPr>
          </a:p>
          <a:p>
            <a:pPr marL="604521" indent="-302261" lvl="1">
              <a:lnSpc>
                <a:spcPts val="3640"/>
              </a:lnSpc>
              <a:buFont typeface="Arial"/>
              <a:buChar char="•"/>
            </a:pPr>
            <a:r>
              <a:rPr lang="en-US" sz="2800">
                <a:solidFill>
                  <a:srgbClr val="000000"/>
                </a:solidFill>
                <a:latin typeface="Open Sauce Bold"/>
              </a:rPr>
              <a:t>Test and Deploy:</a:t>
            </a:r>
            <a:r>
              <a:rPr lang="en-US" sz="2800">
                <a:solidFill>
                  <a:srgbClr val="000000"/>
                </a:solidFill>
                <a:latin typeface="Open Sauce"/>
              </a:rPr>
              <a:t> Once your model is trained, you can test it to ensure it's making accurate predictions. You can also deploy it to make predictions in real-time</a:t>
            </a:r>
          </a:p>
          <a:p>
            <a:pPr>
              <a:lnSpc>
                <a:spcPts val="3640"/>
              </a:lnSpc>
            </a:pPr>
          </a:p>
          <a:p>
            <a:pPr marL="604521" indent="-302261" lvl="1">
              <a:lnSpc>
                <a:spcPts val="3640"/>
              </a:lnSpc>
              <a:buFont typeface="Arial"/>
              <a:buChar char="•"/>
            </a:pPr>
            <a:r>
              <a:rPr lang="en-US" sz="2800">
                <a:solidFill>
                  <a:srgbClr val="000000"/>
                </a:solidFill>
                <a:latin typeface="Open Sauce Bold"/>
              </a:rPr>
              <a:t>Integrate with Your Application: </a:t>
            </a:r>
            <a:r>
              <a:rPr lang="en-US" sz="2800">
                <a:solidFill>
                  <a:srgbClr val="000000"/>
                </a:solidFill>
                <a:latin typeface="Open Sauce"/>
              </a:rPr>
              <a:t>Integrate the Visual Recognition API into your application or service to use it for image analysis.</a:t>
            </a:r>
          </a:p>
          <a:p>
            <a:pPr>
              <a:lnSpc>
                <a:spcPts val="3640"/>
              </a:lnSpc>
            </a:pPr>
          </a:p>
          <a:p>
            <a:pPr marL="604521" indent="-302261" lvl="1">
              <a:lnSpc>
                <a:spcPts val="3640"/>
              </a:lnSpc>
              <a:buFont typeface="Arial"/>
              <a:buChar char="•"/>
            </a:pPr>
            <a:r>
              <a:rPr lang="en-US" sz="2800">
                <a:solidFill>
                  <a:srgbClr val="000000"/>
                </a:solidFill>
                <a:latin typeface="Open Sauce Bold"/>
              </a:rPr>
              <a:t>Monitor and Improve: </a:t>
            </a:r>
            <a:r>
              <a:rPr lang="en-US" sz="2800">
                <a:solidFill>
                  <a:srgbClr val="000000"/>
                </a:solidFill>
                <a:latin typeface="Open Sauce"/>
              </a:rPr>
              <a:t>Continuously monitor the performance of your model and retrain it with new data if necessary to improve its accuracy.</a:t>
            </a:r>
          </a:p>
          <a:p>
            <a:pPr>
              <a:lnSpc>
                <a:spcPts val="3640"/>
              </a:lnSpc>
            </a:pPr>
          </a:p>
          <a:p>
            <a:pPr marL="604521" indent="-302261" lvl="1">
              <a:lnSpc>
                <a:spcPts val="3640"/>
              </a:lnSpc>
              <a:buFont typeface="Arial"/>
              <a:buChar char="•"/>
            </a:pPr>
            <a:r>
              <a:rPr lang="en-US" sz="2800">
                <a:solidFill>
                  <a:srgbClr val="000000"/>
                </a:solidFill>
                <a:latin typeface="Open Sauce Bold"/>
              </a:rPr>
              <a:t>You can use the IBM Watson Visual Recognition API to interact</a:t>
            </a:r>
            <a:r>
              <a:rPr lang="en-US" sz="2800">
                <a:solidFill>
                  <a:srgbClr val="000000"/>
                </a:solidFill>
                <a:latin typeface="Open Sauce"/>
              </a:rPr>
              <a:t> with the service programmatically, allowing your applications to make image recognition requests and receive predictions.Please note that the specific steps and features of IBM Visual Recognition may change over time, so it's essential to refer to IBM's official documentation for the most up-to-date information and guidance on using the service.</a:t>
            </a:r>
          </a:p>
          <a:p>
            <a:pPr>
              <a:lnSpc>
                <a:spcPts val="3205"/>
              </a:lnSpc>
            </a:pPr>
          </a:p>
          <a:p>
            <a:pPr>
              <a:lnSpc>
                <a:spcPts val="341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44260" y="1028700"/>
            <a:ext cx="1011255" cy="736954"/>
            <a:chOff x="0" y="0"/>
            <a:chExt cx="266339" cy="194095"/>
          </a:xfrm>
        </p:grpSpPr>
        <p:sp>
          <p:nvSpPr>
            <p:cNvPr name="Freeform 3" id="3"/>
            <p:cNvSpPr/>
            <p:nvPr/>
          </p:nvSpPr>
          <p:spPr>
            <a:xfrm flipH="false" flipV="false" rot="0">
              <a:off x="0" y="0"/>
              <a:ext cx="266339" cy="194095"/>
            </a:xfrm>
            <a:custGeom>
              <a:avLst/>
              <a:gdLst/>
              <a:ahLst/>
              <a:cxnLst/>
              <a:rect r="r" b="b" t="t" l="l"/>
              <a:pathLst>
                <a:path h="194095" w="266339">
                  <a:moveTo>
                    <a:pt x="0" y="0"/>
                  </a:moveTo>
                  <a:lnTo>
                    <a:pt x="266339" y="0"/>
                  </a:lnTo>
                  <a:lnTo>
                    <a:pt x="266339" y="194095"/>
                  </a:lnTo>
                  <a:lnTo>
                    <a:pt x="0" y="194095"/>
                  </a:lnTo>
                  <a:close/>
                </a:path>
              </a:pathLst>
            </a:custGeom>
            <a:solidFill>
              <a:srgbClr val="1C5739"/>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778095" y="0"/>
            <a:ext cx="1509905" cy="10287000"/>
            <a:chOff x="0" y="0"/>
            <a:chExt cx="397670" cy="2709333"/>
          </a:xfrm>
        </p:grpSpPr>
        <p:sp>
          <p:nvSpPr>
            <p:cNvPr name="Freeform 9" id="9"/>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649443" y="5915585"/>
            <a:ext cx="7448155" cy="4371415"/>
          </a:xfrm>
          <a:custGeom>
            <a:avLst/>
            <a:gdLst/>
            <a:ahLst/>
            <a:cxnLst/>
            <a:rect r="r" b="b" t="t" l="l"/>
            <a:pathLst>
              <a:path h="4371415" w="7448155">
                <a:moveTo>
                  <a:pt x="0" y="0"/>
                </a:moveTo>
                <a:lnTo>
                  <a:pt x="7448156" y="0"/>
                </a:lnTo>
                <a:lnTo>
                  <a:pt x="7448156" y="4371415"/>
                </a:lnTo>
                <a:lnTo>
                  <a:pt x="0" y="4371415"/>
                </a:lnTo>
                <a:lnTo>
                  <a:pt x="0" y="0"/>
                </a:lnTo>
                <a:close/>
              </a:path>
            </a:pathLst>
          </a:custGeom>
          <a:blipFill>
            <a:blip r:embed="rId4"/>
            <a:stretch>
              <a:fillRect l="0" t="-14388" r="0" b="-14388"/>
            </a:stretch>
          </a:blipFill>
        </p:spPr>
      </p:sp>
      <p:sp>
        <p:nvSpPr>
          <p:cNvPr name="TextBox 14" id="14"/>
          <p:cNvSpPr txBox="true"/>
          <p:nvPr/>
        </p:nvSpPr>
        <p:spPr>
          <a:xfrm rot="0">
            <a:off x="4044260" y="1064342"/>
            <a:ext cx="1011255" cy="784591"/>
          </a:xfrm>
          <a:prstGeom prst="rect">
            <a:avLst/>
          </a:prstGeom>
        </p:spPr>
        <p:txBody>
          <a:bodyPr anchor="t" rtlCol="false" tIns="0" lIns="0" bIns="0" rIns="0">
            <a:spAutoFit/>
          </a:bodyPr>
          <a:lstStyle/>
          <a:p>
            <a:pPr algn="ctr">
              <a:lnSpc>
                <a:spcPts val="5531"/>
              </a:lnSpc>
            </a:pPr>
            <a:r>
              <a:rPr lang="en-US" sz="4609" spc="377">
                <a:solidFill>
                  <a:srgbClr val="FFFFFF"/>
                </a:solidFill>
                <a:latin typeface="Codec Pro ExtraBold Italics"/>
              </a:rPr>
              <a:t>03</a:t>
            </a:r>
          </a:p>
        </p:txBody>
      </p:sp>
      <p:sp>
        <p:nvSpPr>
          <p:cNvPr name="TextBox 15" id="15"/>
          <p:cNvSpPr txBox="true"/>
          <p:nvPr/>
        </p:nvSpPr>
        <p:spPr>
          <a:xfrm rot="0">
            <a:off x="5260235" y="1012071"/>
            <a:ext cx="8642271" cy="703537"/>
          </a:xfrm>
          <a:prstGeom prst="rect">
            <a:avLst/>
          </a:prstGeom>
        </p:spPr>
        <p:txBody>
          <a:bodyPr anchor="t" rtlCol="false" tIns="0" lIns="0" bIns="0" rIns="0">
            <a:spAutoFit/>
          </a:bodyPr>
          <a:lstStyle/>
          <a:p>
            <a:pPr>
              <a:lnSpc>
                <a:spcPts val="5829"/>
              </a:lnSpc>
            </a:pPr>
            <a:r>
              <a:rPr lang="en-US" sz="4224" spc="413">
                <a:solidFill>
                  <a:srgbClr val="1C5739"/>
                </a:solidFill>
                <a:latin typeface="Open Sauce Bold"/>
              </a:rPr>
              <a:t>Problem Solving Statement</a:t>
            </a:r>
          </a:p>
        </p:txBody>
      </p:sp>
      <p:sp>
        <p:nvSpPr>
          <p:cNvPr name="TextBox 16" id="16"/>
          <p:cNvSpPr txBox="true"/>
          <p:nvPr/>
        </p:nvSpPr>
        <p:spPr>
          <a:xfrm rot="0">
            <a:off x="4044260" y="3240780"/>
            <a:ext cx="9549736" cy="3535680"/>
          </a:xfrm>
          <a:prstGeom prst="rect">
            <a:avLst/>
          </a:prstGeom>
        </p:spPr>
        <p:txBody>
          <a:bodyPr anchor="t" rtlCol="false" tIns="0" lIns="0" bIns="0" rIns="0">
            <a:spAutoFit/>
          </a:bodyPr>
          <a:lstStyle/>
          <a:p>
            <a:pPr marL="777232" indent="-388616" lvl="1">
              <a:lnSpc>
                <a:spcPts val="4679"/>
              </a:lnSpc>
              <a:buFont typeface="Arial"/>
              <a:buChar char="•"/>
            </a:pPr>
            <a:r>
              <a:rPr lang="en-US" sz="3599">
                <a:solidFill>
                  <a:srgbClr val="000000"/>
                </a:solidFill>
                <a:latin typeface="Open Sauce"/>
              </a:rPr>
              <a:t>Develop a robust image recognition system using IBM Visual Recognition to accurately classify objects and scenes in real-time, optimizing for both speed and accuracy.</a:t>
            </a:r>
          </a:p>
          <a:p>
            <a:pPr>
              <a:lnSpc>
                <a:spcPts val="46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33005" y="989932"/>
            <a:ext cx="1011255" cy="736954"/>
            <a:chOff x="0" y="0"/>
            <a:chExt cx="266339" cy="194095"/>
          </a:xfrm>
        </p:grpSpPr>
        <p:sp>
          <p:nvSpPr>
            <p:cNvPr name="Freeform 3" id="3"/>
            <p:cNvSpPr/>
            <p:nvPr/>
          </p:nvSpPr>
          <p:spPr>
            <a:xfrm flipH="false" flipV="false" rot="0">
              <a:off x="0" y="0"/>
              <a:ext cx="266339" cy="194095"/>
            </a:xfrm>
            <a:custGeom>
              <a:avLst/>
              <a:gdLst/>
              <a:ahLst/>
              <a:cxnLst/>
              <a:rect r="r" b="b" t="t" l="l"/>
              <a:pathLst>
                <a:path h="194095" w="266339">
                  <a:moveTo>
                    <a:pt x="0" y="0"/>
                  </a:moveTo>
                  <a:lnTo>
                    <a:pt x="266339" y="0"/>
                  </a:lnTo>
                  <a:lnTo>
                    <a:pt x="266339" y="194095"/>
                  </a:lnTo>
                  <a:lnTo>
                    <a:pt x="0" y="194095"/>
                  </a:lnTo>
                  <a:close/>
                </a:path>
              </a:pathLst>
            </a:custGeom>
            <a:solidFill>
              <a:srgbClr val="1C5739"/>
            </a:solidFill>
            <a:ln cap="sq">
              <a:noFill/>
              <a:prstDash val="solid"/>
              <a:miter/>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778095" y="0"/>
            <a:ext cx="1509905" cy="10287000"/>
            <a:chOff x="0" y="0"/>
            <a:chExt cx="397670" cy="2709333"/>
          </a:xfrm>
        </p:grpSpPr>
        <p:sp>
          <p:nvSpPr>
            <p:cNvPr name="Freeform 9" id="9"/>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033005" y="1038759"/>
            <a:ext cx="1011255" cy="784591"/>
          </a:xfrm>
          <a:prstGeom prst="rect">
            <a:avLst/>
          </a:prstGeom>
        </p:spPr>
        <p:txBody>
          <a:bodyPr anchor="t" rtlCol="false" tIns="0" lIns="0" bIns="0" rIns="0">
            <a:spAutoFit/>
          </a:bodyPr>
          <a:lstStyle/>
          <a:p>
            <a:pPr algn="ctr">
              <a:lnSpc>
                <a:spcPts val="5531"/>
              </a:lnSpc>
            </a:pPr>
            <a:r>
              <a:rPr lang="en-US" sz="4609" spc="377">
                <a:solidFill>
                  <a:srgbClr val="FFFFFF"/>
                </a:solidFill>
                <a:latin typeface="Codec Pro ExtraBold Italics"/>
              </a:rPr>
              <a:t>04</a:t>
            </a:r>
          </a:p>
        </p:txBody>
      </p:sp>
      <p:sp>
        <p:nvSpPr>
          <p:cNvPr name="TextBox 13" id="13"/>
          <p:cNvSpPr txBox="true"/>
          <p:nvPr/>
        </p:nvSpPr>
        <p:spPr>
          <a:xfrm rot="0">
            <a:off x="4387160" y="679808"/>
            <a:ext cx="9598329" cy="2378414"/>
          </a:xfrm>
          <a:prstGeom prst="rect">
            <a:avLst/>
          </a:prstGeom>
        </p:spPr>
        <p:txBody>
          <a:bodyPr anchor="t" rtlCol="false" tIns="0" lIns="0" bIns="0" rIns="0">
            <a:spAutoFit/>
          </a:bodyPr>
          <a:lstStyle/>
          <a:p>
            <a:pPr>
              <a:lnSpc>
                <a:spcPts val="4771"/>
              </a:lnSpc>
            </a:pPr>
            <a:r>
              <a:rPr lang="en-US" sz="3457" spc="338">
                <a:solidFill>
                  <a:srgbClr val="1C5739"/>
                </a:solidFill>
                <a:latin typeface="Open Sauce Bold"/>
              </a:rPr>
              <a:t>Advantages of using IBM Visual Recognition for image recognition </a:t>
            </a:r>
          </a:p>
          <a:p>
            <a:pPr>
              <a:lnSpc>
                <a:spcPts val="4771"/>
              </a:lnSpc>
            </a:pPr>
          </a:p>
          <a:p>
            <a:pPr>
              <a:lnSpc>
                <a:spcPts val="4771"/>
              </a:lnSpc>
            </a:pPr>
          </a:p>
        </p:txBody>
      </p:sp>
      <p:sp>
        <p:nvSpPr>
          <p:cNvPr name="Freeform 14" id="14"/>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254101" y="3029648"/>
            <a:ext cx="13779797" cy="6669202"/>
          </a:xfrm>
          <a:prstGeom prst="rect">
            <a:avLst/>
          </a:prstGeom>
        </p:spPr>
        <p:txBody>
          <a:bodyPr anchor="t" rtlCol="false" tIns="0" lIns="0" bIns="0" rIns="0">
            <a:spAutoFit/>
          </a:bodyPr>
          <a:lstStyle/>
          <a:p>
            <a:pPr marL="640515" indent="-320257" lvl="1">
              <a:lnSpc>
                <a:spcPts val="3856"/>
              </a:lnSpc>
              <a:buFont typeface="Arial"/>
              <a:buChar char="•"/>
            </a:pPr>
            <a:r>
              <a:rPr lang="en-US" sz="2966">
                <a:solidFill>
                  <a:srgbClr val="000000"/>
                </a:solidFill>
                <a:latin typeface="Open Sauce Bold"/>
              </a:rPr>
              <a:t>High Accuracy:</a:t>
            </a:r>
            <a:r>
              <a:rPr lang="en-US" sz="2966">
                <a:solidFill>
                  <a:srgbClr val="000000"/>
                </a:solidFill>
                <a:latin typeface="Open Sauce"/>
              </a:rPr>
              <a:t> IBM Visual Recognition leverages deep learning models to achieve high accuracy in image classification and object detection tasks.</a:t>
            </a:r>
          </a:p>
          <a:p>
            <a:pPr marL="640515" indent="-320257" lvl="1">
              <a:lnSpc>
                <a:spcPts val="3856"/>
              </a:lnSpc>
              <a:buFont typeface="Arial"/>
              <a:buChar char="•"/>
            </a:pPr>
            <a:r>
              <a:rPr lang="en-US" sz="2966">
                <a:solidFill>
                  <a:srgbClr val="000000"/>
                </a:solidFill>
                <a:latin typeface="Open Sauce Bold"/>
              </a:rPr>
              <a:t>Customization: </a:t>
            </a:r>
            <a:r>
              <a:rPr lang="en-US" sz="2966">
                <a:solidFill>
                  <a:srgbClr val="000000"/>
                </a:solidFill>
                <a:latin typeface="Open Sauce"/>
              </a:rPr>
              <a:t>You can train and fine-tune the model to recognize specific objects or concepts tailored to your unique use case.</a:t>
            </a:r>
          </a:p>
          <a:p>
            <a:pPr marL="640515" indent="-320257" lvl="1">
              <a:lnSpc>
                <a:spcPts val="3856"/>
              </a:lnSpc>
              <a:buFont typeface="Arial"/>
              <a:buChar char="•"/>
            </a:pPr>
            <a:r>
              <a:rPr lang="en-US" sz="2966">
                <a:solidFill>
                  <a:srgbClr val="000000"/>
                </a:solidFill>
                <a:latin typeface="Open Sauce Bold"/>
              </a:rPr>
              <a:t>Ease of Use:</a:t>
            </a:r>
            <a:r>
              <a:rPr lang="en-US" sz="2966">
                <a:solidFill>
                  <a:srgbClr val="000000"/>
                </a:solidFill>
                <a:latin typeface="Open Sauce"/>
              </a:rPr>
              <a:t> It provides user-friendly tools and APIs that simplify the process of building, training, and deploying image recognition models.</a:t>
            </a:r>
          </a:p>
          <a:p>
            <a:pPr marL="640515" indent="-320257" lvl="1">
              <a:lnSpc>
                <a:spcPts val="3856"/>
              </a:lnSpc>
              <a:buFont typeface="Arial"/>
              <a:buChar char="•"/>
            </a:pPr>
            <a:r>
              <a:rPr lang="en-US" sz="2966">
                <a:solidFill>
                  <a:srgbClr val="000000"/>
                </a:solidFill>
                <a:latin typeface="Open Sauce Bold"/>
              </a:rPr>
              <a:t>Scalability:</a:t>
            </a:r>
            <a:r>
              <a:rPr lang="en-US" sz="2966">
                <a:solidFill>
                  <a:srgbClr val="000000"/>
                </a:solidFill>
                <a:latin typeface="Open Sauce"/>
              </a:rPr>
              <a:t> IBM Visual Recognition is designed to handle large-scale applications, making it suitable for both small projects and enterprise-level solutions.</a:t>
            </a:r>
          </a:p>
          <a:p>
            <a:pPr marL="640515" indent="-320257" lvl="1">
              <a:lnSpc>
                <a:spcPts val="3856"/>
              </a:lnSpc>
              <a:buFont typeface="Arial"/>
              <a:buChar char="•"/>
            </a:pPr>
            <a:r>
              <a:rPr lang="en-US" sz="2966">
                <a:solidFill>
                  <a:srgbClr val="000000"/>
                </a:solidFill>
                <a:latin typeface="Open Sauce Bold"/>
              </a:rPr>
              <a:t>Versatility: </a:t>
            </a:r>
            <a:r>
              <a:rPr lang="en-US" sz="2966">
                <a:solidFill>
                  <a:srgbClr val="000000"/>
                </a:solidFill>
                <a:latin typeface="Open Sauce"/>
              </a:rPr>
              <a:t>It supports a wide range of image types, including static images and video frames, making it versatile for various applications.</a:t>
            </a:r>
          </a:p>
          <a:p>
            <a:pPr algn="just">
              <a:lnSpc>
                <a:spcPts val="3374"/>
              </a:lnSpc>
            </a:pPr>
          </a:p>
          <a:p>
            <a:pPr algn="just">
              <a:lnSpc>
                <a:spcPts val="337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558218"/>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6778095" y="0"/>
            <a:ext cx="1509905" cy="10287000"/>
            <a:chOff x="0" y="0"/>
            <a:chExt cx="397670" cy="2709333"/>
          </a:xfrm>
        </p:grpSpPr>
        <p:sp>
          <p:nvSpPr>
            <p:cNvPr name="Freeform 6" id="6"/>
            <p:cNvSpPr/>
            <p:nvPr/>
          </p:nvSpPr>
          <p:spPr>
            <a:xfrm flipH="false" flipV="false" rot="0">
              <a:off x="0" y="0"/>
              <a:ext cx="397670" cy="2709333"/>
            </a:xfrm>
            <a:custGeom>
              <a:avLst/>
              <a:gdLst/>
              <a:ahLst/>
              <a:cxnLst/>
              <a:rect r="r" b="b" t="t" l="l"/>
              <a:pathLst>
                <a:path h="2709333" w="397670">
                  <a:moveTo>
                    <a:pt x="0" y="0"/>
                  </a:moveTo>
                  <a:lnTo>
                    <a:pt x="397670" y="0"/>
                  </a:lnTo>
                  <a:lnTo>
                    <a:pt x="397670" y="2709333"/>
                  </a:lnTo>
                  <a:lnTo>
                    <a:pt x="0" y="2709333"/>
                  </a:lnTo>
                  <a:close/>
                </a:path>
              </a:pathLst>
            </a:custGeom>
            <a:solidFill>
              <a:srgbClr val="1C5739"/>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0"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94796" y="0"/>
            <a:ext cx="2693204" cy="1473917"/>
          </a:xfrm>
          <a:custGeom>
            <a:avLst/>
            <a:gdLst/>
            <a:ahLst/>
            <a:cxnLst/>
            <a:rect r="r" b="b" t="t" l="l"/>
            <a:pathLst>
              <a:path h="1473917" w="2693204">
                <a:moveTo>
                  <a:pt x="0" y="0"/>
                </a:moveTo>
                <a:lnTo>
                  <a:pt x="2693204" y="0"/>
                </a:lnTo>
                <a:lnTo>
                  <a:pt x="2693204" y="1473917"/>
                </a:lnTo>
                <a:lnTo>
                  <a:pt x="0" y="1473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716423" y="2389505"/>
            <a:ext cx="14745320" cy="6274435"/>
          </a:xfrm>
          <a:prstGeom prst="rect">
            <a:avLst/>
          </a:prstGeom>
        </p:spPr>
        <p:txBody>
          <a:bodyPr anchor="t" rtlCol="false" tIns="0" lIns="0" bIns="0" rIns="0">
            <a:spAutoFit/>
          </a:bodyPr>
          <a:lstStyle/>
          <a:p>
            <a:pPr marL="690881" indent="-345440" lvl="1">
              <a:lnSpc>
                <a:spcPts val="4160"/>
              </a:lnSpc>
              <a:buFont typeface="Arial"/>
              <a:buChar char="•"/>
            </a:pPr>
            <a:r>
              <a:rPr lang="en-US" sz="3200">
                <a:solidFill>
                  <a:srgbClr val="000000"/>
                </a:solidFill>
                <a:latin typeface="Open Sauce Bold"/>
              </a:rPr>
              <a:t>Cloud-Based: </a:t>
            </a:r>
            <a:r>
              <a:rPr lang="en-US" sz="3200">
                <a:solidFill>
                  <a:srgbClr val="000000"/>
                </a:solidFill>
                <a:latin typeface="Open Sauce"/>
              </a:rPr>
              <a:t>Being cloud-based, it offers easy access and scalability without the need for extensive hardware or infrastructure setup.</a:t>
            </a:r>
          </a:p>
          <a:p>
            <a:pPr marL="690881" indent="-345440" lvl="1">
              <a:lnSpc>
                <a:spcPts val="4160"/>
              </a:lnSpc>
              <a:buFont typeface="Arial"/>
              <a:buChar char="•"/>
            </a:pPr>
            <a:r>
              <a:rPr lang="en-US" sz="3200">
                <a:solidFill>
                  <a:srgbClr val="000000"/>
                </a:solidFill>
                <a:latin typeface="Open Sauce Bold"/>
              </a:rPr>
              <a:t>Integration:</a:t>
            </a:r>
            <a:r>
              <a:rPr lang="en-US" sz="3200">
                <a:solidFill>
                  <a:srgbClr val="000000"/>
                </a:solidFill>
                <a:latin typeface="Open Sauce"/>
              </a:rPr>
              <a:t> It can be integrated into existing applications and workflows, facilitating seamless incorporation of image recognition capabilities.</a:t>
            </a:r>
          </a:p>
          <a:p>
            <a:pPr marL="690881" indent="-345440" lvl="1">
              <a:lnSpc>
                <a:spcPts val="4160"/>
              </a:lnSpc>
              <a:buFont typeface="Arial"/>
              <a:buChar char="•"/>
            </a:pPr>
            <a:r>
              <a:rPr lang="en-US" sz="3200">
                <a:solidFill>
                  <a:srgbClr val="000000"/>
                </a:solidFill>
                <a:latin typeface="Open Sauce Bold"/>
              </a:rPr>
              <a:t>Security:</a:t>
            </a:r>
            <a:r>
              <a:rPr lang="en-US" sz="3200">
                <a:solidFill>
                  <a:srgbClr val="000000"/>
                </a:solidFill>
                <a:latin typeface="Open Sauce"/>
              </a:rPr>
              <a:t> IBM's security measures help protect your data and models, ensuring the privacy and confidentiality of your image data.</a:t>
            </a:r>
          </a:p>
          <a:p>
            <a:pPr marL="690881" indent="-345440" lvl="1">
              <a:lnSpc>
                <a:spcPts val="4160"/>
              </a:lnSpc>
              <a:buFont typeface="Arial"/>
              <a:buChar char="•"/>
            </a:pPr>
            <a:r>
              <a:rPr lang="en-US" sz="3200">
                <a:solidFill>
                  <a:srgbClr val="000000"/>
                </a:solidFill>
                <a:latin typeface="Open Sauce Bold"/>
              </a:rPr>
              <a:t>Global Reach:</a:t>
            </a:r>
            <a:r>
              <a:rPr lang="en-US" sz="3200">
                <a:solidFill>
                  <a:srgbClr val="000000"/>
                </a:solidFill>
                <a:latin typeface="Open Sauce"/>
              </a:rPr>
              <a:t> IBM has a global presence, providing reliable access and support to users around the world.</a:t>
            </a:r>
          </a:p>
          <a:p>
            <a:pPr marL="690881" indent="-345440" lvl="1">
              <a:lnSpc>
                <a:spcPts val="4160"/>
              </a:lnSpc>
              <a:buFont typeface="Arial"/>
              <a:buChar char="•"/>
            </a:pPr>
            <a:r>
              <a:rPr lang="en-US" sz="3200">
                <a:solidFill>
                  <a:srgbClr val="000000"/>
                </a:solidFill>
                <a:latin typeface="Open Sauce Bold"/>
              </a:rPr>
              <a:t>Continuous Improvement:</a:t>
            </a:r>
            <a:r>
              <a:rPr lang="en-US" sz="3200">
                <a:solidFill>
                  <a:srgbClr val="000000"/>
                </a:solidFill>
                <a:latin typeface="Open Sauce"/>
              </a:rPr>
              <a:t> IBM regularly updates its models and technology, ensuring that your image recognition system benefits from the latest advancements in AI and machine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42033"/>
            <a:ext cx="11176843" cy="1644967"/>
            <a:chOff x="0" y="0"/>
            <a:chExt cx="2943695" cy="433242"/>
          </a:xfrm>
        </p:grpSpPr>
        <p:sp>
          <p:nvSpPr>
            <p:cNvPr name="Freeform 3" id="3"/>
            <p:cNvSpPr/>
            <p:nvPr/>
          </p:nvSpPr>
          <p:spPr>
            <a:xfrm flipH="false" flipV="false" rot="0">
              <a:off x="0" y="0"/>
              <a:ext cx="2943695" cy="433242"/>
            </a:xfrm>
            <a:custGeom>
              <a:avLst/>
              <a:gdLst/>
              <a:ahLst/>
              <a:cxnLst/>
              <a:rect r="r" b="b" t="t" l="l"/>
              <a:pathLst>
                <a:path h="433242" w="2943695">
                  <a:moveTo>
                    <a:pt x="0" y="0"/>
                  </a:moveTo>
                  <a:lnTo>
                    <a:pt x="2943695" y="0"/>
                  </a:lnTo>
                  <a:lnTo>
                    <a:pt x="2943695" y="433242"/>
                  </a:lnTo>
                  <a:lnTo>
                    <a:pt x="0" y="433242"/>
                  </a:lnTo>
                  <a:close/>
                </a:path>
              </a:pathLst>
            </a:custGeom>
            <a:solidFill>
              <a:srgbClr val="216C53"/>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75197" y="-939565"/>
            <a:ext cx="10112803" cy="11226565"/>
          </a:xfrm>
          <a:custGeom>
            <a:avLst/>
            <a:gdLst/>
            <a:ahLst/>
            <a:cxnLst/>
            <a:rect r="r" b="b" t="t" l="l"/>
            <a:pathLst>
              <a:path h="11226565" w="10112803">
                <a:moveTo>
                  <a:pt x="0" y="0"/>
                </a:moveTo>
                <a:lnTo>
                  <a:pt x="10112803" y="0"/>
                </a:lnTo>
                <a:lnTo>
                  <a:pt x="10112803" y="11226565"/>
                </a:lnTo>
                <a:lnTo>
                  <a:pt x="0" y="11226565"/>
                </a:lnTo>
                <a:lnTo>
                  <a:pt x="0" y="0"/>
                </a:lnTo>
                <a:close/>
              </a:path>
            </a:pathLst>
          </a:custGeom>
          <a:blipFill>
            <a:blip r:embed="rId4"/>
            <a:stretch>
              <a:fillRect l="-47010" t="0" r="-43980" b="0"/>
            </a:stretch>
          </a:blipFill>
        </p:spPr>
      </p:sp>
      <p:sp>
        <p:nvSpPr>
          <p:cNvPr name="TextBox 7" id="7"/>
          <p:cNvSpPr txBox="true"/>
          <p:nvPr/>
        </p:nvSpPr>
        <p:spPr>
          <a:xfrm rot="0">
            <a:off x="2116118" y="4054323"/>
            <a:ext cx="6207851" cy="936626"/>
          </a:xfrm>
          <a:prstGeom prst="rect">
            <a:avLst/>
          </a:prstGeom>
        </p:spPr>
        <p:txBody>
          <a:bodyPr anchor="t" rtlCol="false" tIns="0" lIns="0" bIns="0" rIns="0">
            <a:spAutoFit/>
          </a:bodyPr>
          <a:lstStyle/>
          <a:p>
            <a:pPr>
              <a:lnSpc>
                <a:spcPts val="7699"/>
              </a:lnSpc>
              <a:spcBef>
                <a:spcPct val="0"/>
              </a:spcBef>
            </a:pPr>
            <a:r>
              <a:rPr lang="en-US" sz="5499" spc="269">
                <a:solidFill>
                  <a:srgbClr val="216C53"/>
                </a:solidFill>
                <a:latin typeface="Montserrat Semi-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DAFv0ZIy42c</dc:identifier>
  <dcterms:modified xsi:type="dcterms:W3CDTF">2011-08-01T06:04:30Z</dcterms:modified>
  <cp:revision>1</cp:revision>
  <dc:title>Image Recognition with IBM Cloud Visual Recognition</dc:title>
</cp:coreProperties>
</file>